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73" r:id="rId2"/>
    <p:sldId id="258" r:id="rId3"/>
    <p:sldId id="257" r:id="rId4"/>
    <p:sldId id="259" r:id="rId5"/>
    <p:sldId id="260" r:id="rId6"/>
    <p:sldId id="267" r:id="rId7"/>
    <p:sldId id="261" r:id="rId8"/>
    <p:sldId id="262" r:id="rId9"/>
    <p:sldId id="268" r:id="rId10"/>
    <p:sldId id="263" r:id="rId11"/>
    <p:sldId id="271" r:id="rId12"/>
    <p:sldId id="264" r:id="rId13"/>
    <p:sldId id="265" r:id="rId14"/>
    <p:sldId id="266" r:id="rId15"/>
    <p:sldId id="270" r:id="rId16"/>
    <p:sldId id="269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9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2E8418F-22B6-734F-B0DC-685E4AA9A3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3CA762-012B-7E47-9CF3-7875800D81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EEFB7-8EE2-7548-8412-CB0764D93939}" type="datetimeFigureOut">
              <a:rPr lang="de-DE" smtClean="0"/>
              <a:t>22.09.22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603F46E-F5CD-BA49-AA31-FDA70909A8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49114-19AE-E04D-B598-E23B38473C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90737-A84A-934B-9419-617EC5379B4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8724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kkurat Office" panose="02000503030000020004" pitchFamily="2" charset="0"/>
              </a:defRPr>
            </a:lvl1pPr>
          </a:lstStyle>
          <a:p>
            <a:fld id="{B469FE4B-9DAC-804C-9C5C-78C61E486880}" type="datetimeFigureOut">
              <a:rPr lang="de-DE" smtClean="0"/>
              <a:pPr/>
              <a:t>22.09.22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kkurat Office" panose="02000503030000020004" pitchFamily="2" charset="0"/>
              </a:defRPr>
            </a:lvl1pPr>
          </a:lstStyle>
          <a:p>
            <a:fld id="{6D3AFA1F-3407-7C4E-B22E-ED05366A9796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3577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kkurat Office" panose="0200050303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281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030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33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460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974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278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229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3151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991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AFA1F-3407-7C4E-B22E-ED05366A9796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55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429000"/>
            <a:ext cx="7886700" cy="1117213"/>
          </a:xfrm>
        </p:spPr>
        <p:txBody>
          <a:bodyPr vert="horz" anchor="ctr"/>
          <a:lstStyle>
            <a:lvl1pPr algn="ctr">
              <a:defRPr sz="2400" b="0" i="0" cap="none" spc="0">
                <a:ln w="0"/>
                <a:solidFill>
                  <a:schemeClr val="tx1"/>
                </a:solidFill>
                <a:effectLst/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5CBC01-1E33-5742-A44D-E0C78F69E64E}"/>
              </a:ext>
            </a:extLst>
          </p:cNvPr>
          <p:cNvCxnSpPr/>
          <p:nvPr userDrawn="1"/>
        </p:nvCxnSpPr>
        <p:spPr>
          <a:xfrm>
            <a:off x="536735" y="3274828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C42FC8A-18E6-4045-835E-C58506BC7195}"/>
              </a:ext>
            </a:extLst>
          </p:cNvPr>
          <p:cNvCxnSpPr/>
          <p:nvPr userDrawn="1"/>
        </p:nvCxnSpPr>
        <p:spPr>
          <a:xfrm>
            <a:off x="558000" y="4639339"/>
            <a:ext cx="8028000" cy="0"/>
          </a:xfrm>
          <a:prstGeom prst="line">
            <a:avLst/>
          </a:prstGeom>
          <a:ln w="28575">
            <a:solidFill>
              <a:srgbClr val="84B81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F4BA87C8-FE99-424F-BA9F-E4DEA807527E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28652" y="584200"/>
            <a:ext cx="7886699" cy="2566556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8BB4F58-1CC0-6D44-BBF2-D6EF0AD5B1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7385" y="5910727"/>
            <a:ext cx="7886700" cy="259369"/>
          </a:xfrm>
        </p:spPr>
        <p:txBody>
          <a:bodyPr anchor="ctr" anchorCtr="1">
            <a:no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28FD5C-3FA1-4549-897B-4306FB8CBF09}"/>
              </a:ext>
            </a:extLst>
          </p:cNvPr>
          <p:cNvSpPr txBox="1"/>
          <p:nvPr userDrawn="1"/>
        </p:nvSpPr>
        <p:spPr>
          <a:xfrm>
            <a:off x="628650" y="4876701"/>
            <a:ext cx="7886700" cy="10394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ts val="2500"/>
              </a:lnSpc>
            </a:pPr>
            <a:r>
              <a:rPr lang="de-DE" sz="1800" dirty="0">
                <a:latin typeface="Akkurat Office" panose="02000503030000020004" pitchFamily="2" charset="0"/>
              </a:rPr>
              <a:t>Pascal Gutjahr</a:t>
            </a:r>
          </a:p>
          <a:p>
            <a:pPr lvl="0" algn="ctr">
              <a:lnSpc>
                <a:spcPts val="2500"/>
              </a:lnSpc>
            </a:pPr>
            <a:r>
              <a:rPr lang="de-DE" sz="1800" dirty="0">
                <a:latin typeface="Akkurat Office" panose="02000503030000020004" pitchFamily="2" charset="0"/>
              </a:rPr>
              <a:t>Experimentelle </a:t>
            </a:r>
            <a:r>
              <a:rPr lang="de-DE" sz="1800">
                <a:latin typeface="Akkurat Office" panose="02000503030000020004" pitchFamily="2" charset="0"/>
              </a:rPr>
              <a:t>Physik 5b</a:t>
            </a:r>
            <a:endParaRPr lang="de-DE" sz="1800" dirty="0">
              <a:latin typeface="Akkurat Office" panose="02000503030000020004" pitchFamily="2" charset="0"/>
            </a:endParaRPr>
          </a:p>
          <a:p>
            <a:pPr lvl="0" algn="ctr">
              <a:lnSpc>
                <a:spcPts val="2500"/>
              </a:lnSpc>
            </a:pPr>
            <a:r>
              <a:rPr lang="de-DE" sz="1800" dirty="0">
                <a:latin typeface="Akkurat Office" panose="02000503030000020004" pitchFamily="2" charset="0"/>
              </a:rPr>
              <a:t>TU Dortmund</a:t>
            </a:r>
          </a:p>
        </p:txBody>
      </p:sp>
    </p:spTree>
    <p:extLst>
      <p:ext uri="{BB962C8B-B14F-4D97-AF65-F5344CB8AC3E}">
        <p14:creationId xmlns:p14="http://schemas.microsoft.com/office/powerpoint/2010/main" val="3797781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>
                <a:latin typeface="Akkurat Office" panose="02000503030000020004" pitchFamily="2" charset="0"/>
              </a:defRPr>
            </a:lvl1pPr>
            <a:lvl2pPr>
              <a:defRPr b="0" i="0">
                <a:latin typeface="Akkurat Office" panose="02000503030000020004" pitchFamily="2" charset="0"/>
              </a:defRPr>
            </a:lvl2pPr>
            <a:lvl3pPr>
              <a:defRPr b="0" i="0">
                <a:latin typeface="Akkurat Office" panose="02000503030000020004" pitchFamily="2" charset="0"/>
              </a:defRPr>
            </a:lvl3pPr>
            <a:lvl4pPr>
              <a:defRPr b="0" i="0">
                <a:latin typeface="Akkurat Office" panose="02000503030000020004" pitchFamily="2" charset="0"/>
              </a:defRPr>
            </a:lvl4pPr>
            <a:lvl5pPr>
              <a:defRPr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23EAEE2-F53F-E34C-A908-BA9E52B58399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64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>
            <a:lvl1pPr>
              <a:defRPr b="0" i="0">
                <a:latin typeface="Akkurat Office" panose="02000503030000020004" pitchFamily="2" charset="0"/>
              </a:defRPr>
            </a:lvl1pPr>
            <a:lvl2pPr>
              <a:defRPr b="0" i="0">
                <a:latin typeface="Akkurat Office" panose="02000503030000020004" pitchFamily="2" charset="0"/>
              </a:defRPr>
            </a:lvl2pPr>
            <a:lvl3pPr>
              <a:defRPr b="0" i="0">
                <a:latin typeface="Akkurat Office" panose="02000503030000020004" pitchFamily="2" charset="0"/>
              </a:defRPr>
            </a:lvl3pPr>
            <a:lvl4pPr>
              <a:defRPr b="0" i="0">
                <a:latin typeface="Akkurat Office" panose="02000503030000020004" pitchFamily="2" charset="0"/>
              </a:defRPr>
            </a:lvl4pPr>
            <a:lvl5pPr>
              <a:defRPr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AB74EDB-E46F-A34D-A009-CB98EC4016F6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2602"/>
            <a:ext cx="7886700" cy="471548"/>
          </a:xfrm>
        </p:spPr>
        <p:txBody>
          <a:bodyPr/>
          <a:lstStyle>
            <a:lvl1pPr>
              <a:defRPr sz="20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54157"/>
            <a:ext cx="7886700" cy="5222806"/>
          </a:xfrm>
        </p:spPr>
        <p:txBody>
          <a:bodyPr/>
          <a:lstStyle>
            <a:lvl1pPr>
              <a:defRPr sz="1800" b="0" i="0">
                <a:latin typeface="Akkurat Office" panose="02000503030000020004" pitchFamily="2" charset="0"/>
              </a:defRPr>
            </a:lvl1pPr>
            <a:lvl2pPr>
              <a:defRPr sz="1600" b="0" i="0">
                <a:latin typeface="Akkurat Office" panose="02000503030000020004" pitchFamily="2" charset="0"/>
              </a:defRPr>
            </a:lvl2pPr>
            <a:lvl3pPr>
              <a:defRPr sz="1400" b="0" i="0">
                <a:latin typeface="Akkurat Office" panose="02000503030000020004" pitchFamily="2" charset="0"/>
              </a:defRPr>
            </a:lvl3pPr>
            <a:lvl4pPr>
              <a:defRPr sz="1400" b="0" i="0">
                <a:latin typeface="Akkurat Office" panose="02000503030000020004" pitchFamily="2" charset="0"/>
              </a:defRPr>
            </a:lvl4pPr>
            <a:lvl5pPr>
              <a:defRPr sz="140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B265181-F9D1-744A-AB3A-5DF9E1CFBC49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41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60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8"/>
            <a:ext cx="78867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Akkurat Office" panose="020005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221865E-5B3D-F447-BA0B-A5F304E5DD20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97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954158"/>
            <a:ext cx="3886200" cy="5222806"/>
          </a:xfrm>
        </p:spPr>
        <p:txBody>
          <a:bodyPr/>
          <a:lstStyle>
            <a:lvl1pPr>
              <a:defRPr sz="1800" b="0" i="0">
                <a:latin typeface="Akkurat Office" panose="02000503030000020004" pitchFamily="2" charset="0"/>
              </a:defRPr>
            </a:lvl1pPr>
            <a:lvl2pPr>
              <a:defRPr sz="1600" b="0" i="0">
                <a:latin typeface="Akkurat Office" panose="02000503030000020004" pitchFamily="2" charset="0"/>
              </a:defRPr>
            </a:lvl2pPr>
            <a:lvl3pPr>
              <a:defRPr sz="1400" b="0" i="0">
                <a:latin typeface="Akkurat Office" panose="02000503030000020004" pitchFamily="2" charset="0"/>
              </a:defRPr>
            </a:lvl3pPr>
            <a:lvl4pPr>
              <a:defRPr sz="1400" b="0" i="0">
                <a:latin typeface="Akkurat Office" panose="02000503030000020004" pitchFamily="2" charset="0"/>
              </a:defRPr>
            </a:lvl4pPr>
            <a:lvl5pPr>
              <a:defRPr sz="140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954158"/>
            <a:ext cx="3886200" cy="5222806"/>
          </a:xfrm>
        </p:spPr>
        <p:txBody>
          <a:bodyPr/>
          <a:lstStyle>
            <a:lvl1pPr>
              <a:defRPr sz="1800" b="0" i="0">
                <a:latin typeface="Akkurat Office" panose="02000503030000020004" pitchFamily="2" charset="0"/>
              </a:defRPr>
            </a:lvl1pPr>
            <a:lvl2pPr>
              <a:defRPr sz="1600" b="0" i="0">
                <a:latin typeface="Akkurat Office" panose="02000503030000020004" pitchFamily="2" charset="0"/>
              </a:defRPr>
            </a:lvl2pPr>
            <a:lvl3pPr>
              <a:defRPr sz="1400" b="0" i="0">
                <a:latin typeface="Akkurat Office" panose="02000503030000020004" pitchFamily="2" charset="0"/>
              </a:defRPr>
            </a:lvl3pPr>
            <a:lvl4pPr>
              <a:defRPr sz="1400" b="0" i="0">
                <a:latin typeface="Akkurat Office" panose="02000503030000020004" pitchFamily="2" charset="0"/>
              </a:defRPr>
            </a:lvl4pPr>
            <a:lvl5pPr>
              <a:defRPr sz="140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EEA269A-5BB3-E741-8A92-3B16833D58CB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56CBB590-881F-3740-BC06-EC62544B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2602"/>
            <a:ext cx="7886700" cy="471548"/>
          </a:xfrm>
        </p:spPr>
        <p:txBody>
          <a:bodyPr/>
          <a:lstStyle>
            <a:lvl1pPr>
              <a:defRPr sz="20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5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460" y="1014414"/>
            <a:ext cx="3868340" cy="694961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latin typeface="Akkurat Office" panose="02000503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709373"/>
            <a:ext cx="3868340" cy="4480291"/>
          </a:xfrm>
        </p:spPr>
        <p:txBody>
          <a:bodyPr/>
          <a:lstStyle>
            <a:lvl1pPr>
              <a:defRPr sz="1800" b="0" i="0">
                <a:latin typeface="Akkurat Office" panose="02000503030000020004" pitchFamily="2" charset="0"/>
              </a:defRPr>
            </a:lvl1pPr>
            <a:lvl2pPr>
              <a:defRPr sz="1600" b="0" i="0">
                <a:latin typeface="Akkurat Office" panose="02000503030000020004" pitchFamily="2" charset="0"/>
              </a:defRPr>
            </a:lvl2pPr>
            <a:lvl3pPr>
              <a:defRPr sz="1400" b="0" i="0">
                <a:latin typeface="Akkurat Office" panose="02000503030000020004" pitchFamily="2" charset="0"/>
              </a:defRPr>
            </a:lvl3pPr>
            <a:lvl4pPr>
              <a:defRPr sz="1400" b="0" i="0">
                <a:latin typeface="Akkurat Office" panose="02000503030000020004" pitchFamily="2" charset="0"/>
              </a:defRPr>
            </a:lvl4pPr>
            <a:lvl5pPr>
              <a:defRPr sz="140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6767" y="1014410"/>
            <a:ext cx="3887391" cy="694962"/>
          </a:xfrm>
        </p:spPr>
        <p:txBody>
          <a:bodyPr anchor="ctr">
            <a:normAutofit/>
          </a:bodyPr>
          <a:lstStyle>
            <a:lvl1pPr marL="0" indent="0">
              <a:buNone/>
              <a:defRPr sz="1800" b="0" i="0">
                <a:latin typeface="Akkurat Office" panose="0200050303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747109"/>
            <a:ext cx="3887391" cy="4442554"/>
          </a:xfrm>
        </p:spPr>
        <p:txBody>
          <a:bodyPr/>
          <a:lstStyle>
            <a:lvl1pPr>
              <a:defRPr sz="1800" b="0" i="0">
                <a:latin typeface="Akkurat Office" panose="02000503030000020004" pitchFamily="2" charset="0"/>
              </a:defRPr>
            </a:lvl1pPr>
            <a:lvl2pPr>
              <a:defRPr sz="1600" b="0" i="0">
                <a:latin typeface="Akkurat Office" panose="02000503030000020004" pitchFamily="2" charset="0"/>
              </a:defRPr>
            </a:lvl2pPr>
            <a:lvl3pPr>
              <a:defRPr sz="1400" b="0" i="0">
                <a:latin typeface="Akkurat Office" panose="02000503030000020004" pitchFamily="2" charset="0"/>
              </a:defRPr>
            </a:lvl3pPr>
            <a:lvl4pPr>
              <a:defRPr sz="1400" b="0" i="0">
                <a:latin typeface="Akkurat Office" panose="02000503030000020004" pitchFamily="2" charset="0"/>
              </a:defRPr>
            </a:lvl4pPr>
            <a:lvl5pPr>
              <a:defRPr sz="1400" b="0" i="0">
                <a:latin typeface="Akkurat Office" panose="02000503030000020004" pitchFamily="2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55F8E8B-E618-124E-9E03-FED66671A420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21CE49C2-FD97-874E-8FD9-CD904B987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2602"/>
            <a:ext cx="7886700" cy="471548"/>
          </a:xfrm>
        </p:spPr>
        <p:txBody>
          <a:bodyPr/>
          <a:lstStyle>
            <a:lvl1pPr>
              <a:defRPr sz="20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88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BC5FFAC-FA5A-8145-A14F-F084F258F245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92624D-EF07-F442-9DA9-D36A0F2C1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2602"/>
            <a:ext cx="7886700" cy="471548"/>
          </a:xfrm>
        </p:spPr>
        <p:txBody>
          <a:bodyPr/>
          <a:lstStyle>
            <a:lvl1pPr>
              <a:defRPr sz="20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1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C1F1A90-C5F1-E447-9576-2072D21F325D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68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3200" b="0" i="0">
                <a:latin typeface="Akkurat Office" panose="02000503030000020004" pitchFamily="2" charset="0"/>
              </a:defRPr>
            </a:lvl1pPr>
            <a:lvl2pPr>
              <a:defRPr sz="2800" b="0" i="0">
                <a:latin typeface="Akkurat Office" panose="02000503030000020004" pitchFamily="2" charset="0"/>
              </a:defRPr>
            </a:lvl2pPr>
            <a:lvl3pPr>
              <a:defRPr sz="2400" b="0" i="0">
                <a:latin typeface="Akkurat Office" panose="02000503030000020004" pitchFamily="2" charset="0"/>
              </a:defRPr>
            </a:lvl3pPr>
            <a:lvl4pPr>
              <a:defRPr sz="2000" b="0" i="0">
                <a:latin typeface="Akkurat Office" panose="02000503030000020004" pitchFamily="2" charset="0"/>
              </a:defRPr>
            </a:lvl4pPr>
            <a:lvl5pPr>
              <a:defRPr sz="2000" b="0" i="0">
                <a:latin typeface="Akkurat Office" panose="0200050303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Akkurat Office" panose="0200050303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194F7DFF-E8DA-4E4F-B753-4709F28527B2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911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 b="0" i="0">
                <a:latin typeface="Akkurat Office" panose="02000503030000020004" pitchFamily="2" charset="0"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 anchor="t"/>
          <a:lstStyle>
            <a:lvl1pPr marL="0" indent="0">
              <a:buNone/>
              <a:defRPr sz="3200" b="0" i="0">
                <a:latin typeface="Akkurat Office" panose="0200050303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 b="0" i="0">
                <a:latin typeface="Akkurat Office" panose="02000503030000020004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9B3CD28-D460-AA48-A27B-0C138EF04D09}"/>
              </a:ext>
            </a:extLst>
          </p:cNvPr>
          <p:cNvCxnSpPr>
            <a:cxnSpLocks/>
          </p:cNvCxnSpPr>
          <p:nvPr userDrawn="1"/>
        </p:nvCxnSpPr>
        <p:spPr>
          <a:xfrm>
            <a:off x="128954" y="482601"/>
            <a:ext cx="8909538" cy="0"/>
          </a:xfrm>
          <a:prstGeom prst="line">
            <a:avLst/>
          </a:prstGeom>
          <a:ln w="6350">
            <a:solidFill>
              <a:schemeClr val="tx1">
                <a:alpha val="6022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9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482601"/>
            <a:ext cx="7886700" cy="1208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kkurat Office" panose="02000503030000020004" pitchFamily="2" charset="0"/>
              </a:defRPr>
            </a:lvl1pPr>
          </a:lstStyle>
          <a:p>
            <a:r>
              <a:rPr lang="de-DE"/>
              <a:t>pascal.gutjahr@icecube.wisc.edu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kkurat Office" panose="02000503030000020004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baseline="0">
                <a:solidFill>
                  <a:srgbClr val="84B819"/>
                </a:solidFill>
                <a:latin typeface="Akkurat Office" panose="02000503030000020004" pitchFamily="2" charset="0"/>
              </a:defRPr>
            </a:lvl1pPr>
          </a:lstStyle>
          <a:p>
            <a:fld id="{EB330871-A1B7-7949-A0D0-04D6DEDBF5A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5" descr="tu.jpg">
            <a:extLst>
              <a:ext uri="{FF2B5EF4-FFF2-40B4-BE49-F238E27FC236}">
                <a16:creationId xmlns:a16="http://schemas.microsoft.com/office/drawing/2014/main" id="{FAA2B5E0-44B5-AF4E-B5E6-C35CE438EA2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9" y="133351"/>
            <a:ext cx="1760538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94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rgbClr val="84B819"/>
          </a:solidFill>
          <a:latin typeface="Akkurat Office" panose="020005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4B819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kkurat Office" panose="020005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4B819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kkurat Office" panose="020005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4B819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kkurat Office" panose="020005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4B819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kkurat Office" panose="020005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4B819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kkurat Office" panose="020005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em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ildplatzhalter 5" descr="Ein Bild, das draußen, Boot, Tag enthält.&#10;&#10;Automatisch generierte Beschreibung">
            <a:extLst>
              <a:ext uri="{FF2B5EF4-FFF2-40B4-BE49-F238E27FC236}">
                <a16:creationId xmlns:a16="http://schemas.microsoft.com/office/drawing/2014/main" id="{2B3D8D9D-BF21-DF34-D281-776B1EB39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66" t="9091" r="37857" b="1"/>
          <a:stretch/>
        </p:blipFill>
        <p:spPr>
          <a:xfrm>
            <a:off x="2641855" y="10"/>
            <a:ext cx="650214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02FFE1-A9B9-13F2-E88A-69663799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2" y="1161288"/>
            <a:ext cx="3848203" cy="1124712"/>
          </a:xfrm>
        </p:spPr>
        <p:txBody>
          <a:bodyPr anchor="b">
            <a:normAutofit/>
          </a:bodyPr>
          <a:lstStyle/>
          <a:p>
            <a:r>
              <a:rPr lang="de-DE" sz="1700" dirty="0" err="1"/>
              <a:t>Muon</a:t>
            </a:r>
            <a:r>
              <a:rPr lang="de-DE" sz="1700" dirty="0"/>
              <a:t> </a:t>
            </a:r>
            <a:r>
              <a:rPr lang="de-DE" sz="1700" dirty="0" err="1"/>
              <a:t>deflection</a:t>
            </a:r>
            <a:r>
              <a:rPr lang="de-DE" sz="1700" dirty="0"/>
              <a:t> </a:t>
            </a:r>
            <a:r>
              <a:rPr lang="de-DE" sz="1700" dirty="0" err="1"/>
              <a:t>uncertainties</a:t>
            </a:r>
            <a:r>
              <a:rPr lang="de-DE" sz="1700" dirty="0"/>
              <a:t> on </a:t>
            </a:r>
            <a:r>
              <a:rPr lang="de-DE" sz="1700" dirty="0" err="1"/>
              <a:t>directional</a:t>
            </a:r>
            <a:r>
              <a:rPr lang="de-DE" sz="1700" dirty="0"/>
              <a:t> </a:t>
            </a:r>
            <a:r>
              <a:rPr lang="de-DE" sz="1700" dirty="0" err="1"/>
              <a:t>reconstructions</a:t>
            </a:r>
            <a:r>
              <a:rPr lang="de-DE" sz="1700" dirty="0"/>
              <a:t> </a:t>
            </a:r>
            <a:r>
              <a:rPr lang="de-DE" sz="1700" dirty="0" err="1"/>
              <a:t>using</a:t>
            </a:r>
            <a:r>
              <a:rPr lang="de-DE" sz="1700" dirty="0"/>
              <a:t> PROPOSAL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8407F6-A317-69C4-4B9A-15A9E6F68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Pascal Gutjahr</a:t>
            </a:r>
          </a:p>
          <a:p>
            <a:pPr marL="0" indent="0" algn="ctr">
              <a:buNone/>
            </a:pPr>
            <a:r>
              <a:rPr lang="en-US" sz="1500" dirty="0"/>
              <a:t>TU Dortmund University</a:t>
            </a:r>
          </a:p>
          <a:p>
            <a:pPr marL="0" indent="0" algn="ctr">
              <a:buNone/>
            </a:pPr>
            <a:endParaRPr lang="en-US" sz="1500" dirty="0"/>
          </a:p>
          <a:p>
            <a:pPr marL="0" indent="0" algn="ctr">
              <a:buNone/>
            </a:pPr>
            <a:r>
              <a:rPr lang="de-DE" sz="1600" dirty="0" err="1"/>
              <a:t>Collaboration</a:t>
            </a:r>
            <a:r>
              <a:rPr lang="de-DE" sz="1600" dirty="0"/>
              <a:t> Meeting Madison, 18-23 September 2022 </a:t>
            </a:r>
          </a:p>
          <a:p>
            <a:pPr marL="0" indent="0" algn="ctr">
              <a:buNone/>
            </a:pPr>
            <a:endParaRPr lang="en-US" sz="15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802015-A41D-30C1-192A-7ABAF077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4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330871-A1B7-7949-A0D0-04D6DEDBF5AA}" type="slidenum">
              <a:rPr lang="de-DE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de-DE">
              <a:solidFill>
                <a:schemeClr val="tx1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2451C1-82F8-A3FC-53D3-CF4838BDA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467038-8032-20E7-1BDD-DF211F115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823" y="136523"/>
            <a:ext cx="2146300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2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382B6-CD1F-FCDE-60D2-73233520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677E85E-45A2-A111-4A63-FA2C087DD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Accumulated deflection impact on angular resolutions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3E685-7367-3D22-9257-10943A62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2F03E159-CB63-C245-51E5-50526DE5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87A35AE-4EA2-5D6B-18AE-609348EA0D2B}"/>
              </a:ext>
            </a:extLst>
          </p:cNvPr>
          <p:cNvSpPr txBox="1"/>
          <p:nvPr/>
        </p:nvSpPr>
        <p:spPr>
          <a:xfrm>
            <a:off x="6772132" y="6581005"/>
            <a:ext cx="1384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kkurat Office" panose="02000503030000020004" pitchFamily="2" charset="0"/>
              </a:rPr>
              <a:t>arXiv:2208.11902</a:t>
            </a:r>
            <a:endParaRPr lang="en-US" sz="1200" dirty="0">
              <a:latin typeface="Akkurat Office" panose="0200050303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1">
                <a:extLst>
                  <a:ext uri="{FF2B5EF4-FFF2-40B4-BE49-F238E27FC236}">
                    <a16:creationId xmlns:a16="http://schemas.microsoft.com/office/drawing/2014/main" id="{9A8C8E90-2190-2920-C9BF-A617309165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23" y="2546442"/>
                <a:ext cx="3429392" cy="35679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84B819"/>
                  </a:buClr>
                  <a:buFont typeface="Arial" panose="020B0604020202020204" pitchFamily="34" charset="0"/>
                  <a:buNone/>
                  <a:defRPr sz="1800" b="0" i="0" kern="1200">
                    <a:solidFill>
                      <a:schemeClr val="tx1"/>
                    </a:solidFill>
                    <a:latin typeface="Akkurat Office" panose="02000503030000020004" pitchFamily="2" charset="0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4B819"/>
                  </a:buClr>
                  <a:buFont typeface="Arial" panose="020B0604020202020204" pitchFamily="34" charset="0"/>
                  <a:buNone/>
                  <a:defRPr sz="2000" b="1" i="0" kern="1200">
                    <a:solidFill>
                      <a:schemeClr val="tx1"/>
                    </a:solidFill>
                    <a:latin typeface="Akkurat Office" panose="02000503030000020004" pitchFamily="2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4B819"/>
                  </a:buClr>
                  <a:buFont typeface="Arial" panose="020B0604020202020204" pitchFamily="34" charset="0"/>
                  <a:buNone/>
                  <a:defRPr sz="1800" b="1" i="0" kern="1200">
                    <a:solidFill>
                      <a:schemeClr val="tx1"/>
                    </a:solidFill>
                    <a:latin typeface="Akkurat Office" panose="02000503030000020004" pitchFamily="2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4B819"/>
                  </a:buClr>
                  <a:buFont typeface="Arial" panose="020B0604020202020204" pitchFamily="34" charset="0"/>
                  <a:buNone/>
                  <a:defRPr sz="1600" b="1" i="0" kern="1200">
                    <a:solidFill>
                      <a:schemeClr val="tx1"/>
                    </a:solidFill>
                    <a:latin typeface="Akkurat Office" panose="02000503030000020004" pitchFamily="2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4B819"/>
                  </a:buClr>
                  <a:buFont typeface="Arial" panose="020B0604020202020204" pitchFamily="34" charset="0"/>
                  <a:buNone/>
                  <a:defRPr sz="1600" b="1" i="0" kern="1200">
                    <a:solidFill>
                      <a:schemeClr val="tx1"/>
                    </a:solidFill>
                    <a:latin typeface="Akkurat Office" panose="02000503030000020004" pitchFamily="2" charset="0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Median of deflections overlap for different initial energies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sz="1400" b="0" dirty="0"/>
                  <a:t>No strong impact of the initial energy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400" dirty="0"/>
                  <a:t>Median can be fit by third degree polynomial in log-space</a:t>
                </a:r>
              </a:p>
              <a:p>
                <a:r>
                  <a:rPr lang="de-DE" sz="1200" dirty="0">
                    <a:solidFill>
                      <a:prstClr val="black"/>
                    </a:solidFill>
                  </a:rPr>
                  <a:t>    Fit </a:t>
                </a:r>
                <a:r>
                  <a:rPr lang="de-DE" sz="1200" dirty="0" err="1">
                    <a:solidFill>
                      <a:prstClr val="black"/>
                    </a:solidFill>
                  </a:rPr>
                  <a:t>function</a:t>
                </a:r>
                <a:r>
                  <a:rPr lang="de-DE" sz="1200" dirty="0">
                    <a:solidFill>
                      <a:prstClr val="black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=0.018</m:t>
                      </m:r>
                      <m:sSup>
                        <m:sSup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−0.003</m:t>
                      </m:r>
                      <m:sSup>
                        <m:sSup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+0.093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+0.073</m:t>
                      </m:r>
                    </m:oMath>
                    <m:oMath xmlns:m="http://schemas.openxmlformats.org/officeDocument/2006/math"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de-DE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de-DE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GeV</m:t>
                          </m:r>
                          <m:r>
                            <a:rPr lang="de-DE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2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200" dirty="0"/>
                  <a:t>  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2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 </m:t>
                    </m:r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GeV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5 </m:t>
                    </m:r>
                    <m:r>
                      <m:rPr>
                        <m:sty m:val="p"/>
                      </m:rPr>
                      <a:rPr lang="de-DE" sz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PeV</m:t>
                    </m:r>
                    <m:r>
                      <a:rPr lang="de-DE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20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de-DE" sz="1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≤1 </m:t>
                    </m:r>
                    <m:r>
                      <m:rPr>
                        <m:sty m:val="p"/>
                      </m:rPr>
                      <a:rPr lang="de-DE" sz="1400">
                        <a:latin typeface="Cambria Math" panose="02040503050406030204" pitchFamily="18" charset="0"/>
                      </a:rPr>
                      <m:t>TeV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400" dirty="0"/>
                  <a:t> minimal influence of deflection on angular resolution (KM3NeT)	</a:t>
                </a:r>
                <a:br>
                  <a:rPr lang="en-US" sz="1400" dirty="0"/>
                </a:br>
                <a:r>
                  <a:rPr lang="en-US" sz="1400" dirty="0"/>
                  <a:t>	</a:t>
                </a:r>
              </a:p>
            </p:txBody>
          </p:sp>
        </mc:Choice>
        <mc:Fallback xmlns="">
          <p:sp>
            <p:nvSpPr>
              <p:cNvPr id="12" name="Textplatzhalter 1">
                <a:extLst>
                  <a:ext uri="{FF2B5EF4-FFF2-40B4-BE49-F238E27FC236}">
                    <a16:creationId xmlns:a16="http://schemas.microsoft.com/office/drawing/2014/main" id="{9A8C8E90-2190-2920-C9BF-A61730916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23" y="2546442"/>
                <a:ext cx="3429392" cy="3567950"/>
              </a:xfrm>
              <a:prstGeom prst="rect">
                <a:avLst/>
              </a:prstGeom>
              <a:blipFill>
                <a:blip r:embed="rId4"/>
                <a:stretch>
                  <a:fillRect l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9E6359CE-5D6E-C4C2-CE31-721DD56608A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22644" y="1104565"/>
                <a:ext cx="4024923" cy="119992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1400" dirty="0"/>
                  <a:t>Check median of accumulated deflections for: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100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  <m: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GeV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…,500 </m:t>
                        </m:r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number events &gt; 50,000 for each data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9E6359CE-5D6E-C4C2-CE31-721DD5660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22644" y="1104565"/>
                <a:ext cx="4024923" cy="1199921"/>
              </a:xfrm>
              <a:blipFill>
                <a:blip r:embed="rId5"/>
                <a:stretch>
                  <a:fillRect l="-314"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3C5A069E-7EB3-62E0-D64D-512A82DD51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/>
          <a:stretch>
            <a:fillRect/>
          </a:stretch>
        </p:blipFill>
        <p:spPr>
          <a:xfrm>
            <a:off x="3767019" y="1470616"/>
            <a:ext cx="5376985" cy="4786990"/>
          </a:xfrm>
        </p:spPr>
      </p:pic>
    </p:spTree>
    <p:extLst>
      <p:ext uri="{BB962C8B-B14F-4D97-AF65-F5344CB8AC3E}">
        <p14:creationId xmlns:p14="http://schemas.microsoft.com/office/powerpoint/2010/main" val="96563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4B8A219-8090-561E-4575-0CE37166AFE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130329" y="5621497"/>
                <a:ext cx="2835631" cy="1236507"/>
              </a:xfrm>
            </p:spPr>
            <p:txBody>
              <a:bodyPr>
                <a:normAutofit/>
              </a:bodyPr>
              <a:lstStyle/>
              <a:p>
                <a:r>
                  <a:rPr lang="de-DE" sz="1000" dirty="0">
                    <a:solidFill>
                      <a:prstClr val="black"/>
                    </a:solidFill>
                  </a:rPr>
                  <a:t>Fit </a:t>
                </a:r>
                <a:r>
                  <a:rPr lang="de-DE" sz="1000" dirty="0" err="1">
                    <a:solidFill>
                      <a:prstClr val="black"/>
                    </a:solidFill>
                  </a:rPr>
                  <a:t>function</a:t>
                </a:r>
                <a:r>
                  <a:rPr lang="de-DE" sz="1000" dirty="0">
                    <a:solidFill>
                      <a:prstClr val="black"/>
                    </a:solidFill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=0.018</m:t>
                      </m:r>
                      <m:sSup>
                        <m:sSup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−0.003</m:t>
                      </m:r>
                      <m:sSup>
                        <m:sSup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+0.093</m:t>
                      </m:r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+0.073</m:t>
                      </m:r>
                    </m:oMath>
                    <m:oMath xmlns:m="http://schemas.openxmlformats.org/officeDocument/2006/math"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de-DE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0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de-DE" sz="10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GeV</m:t>
                          </m:r>
                          <m:r>
                            <a:rPr lang="de-DE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sz="1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000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0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r>
                      <a:rPr lang="de-DE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 </m:t>
                    </m:r>
                    <m:r>
                      <m:rPr>
                        <m:sty m:val="p"/>
                      </m:rPr>
                      <a:rPr lang="de-DE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GeV</m:t>
                    </m:r>
                    <m:r>
                      <a:rPr lang="de-DE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5 </m:t>
                    </m:r>
                    <m:r>
                      <m:rPr>
                        <m:sty m:val="p"/>
                      </m:rPr>
                      <a:rPr lang="de-DE" sz="1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PeV</m:t>
                    </m:r>
                    <m:r>
                      <a:rPr lang="de-DE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94B8A219-8090-561E-4575-0CE37166A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30329" y="5621497"/>
                <a:ext cx="2835631" cy="123650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AE8633-0250-E8F0-02C7-4CB0C8E92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649" y="1196113"/>
            <a:ext cx="3868340" cy="4918283"/>
          </a:xfrm>
        </p:spPr>
        <p:txBody>
          <a:bodyPr>
            <a:normAutofit/>
          </a:bodyPr>
          <a:lstStyle/>
          <a:p>
            <a:r>
              <a:rPr lang="en-US" dirty="0"/>
              <a:t>No information about the muon before the detector entry</a:t>
            </a:r>
          </a:p>
          <a:p>
            <a:r>
              <a:rPr lang="en-US" dirty="0"/>
              <a:t>We can only reconstruct the muon at the detector entry</a:t>
            </a:r>
          </a:p>
          <a:p>
            <a:pPr lvl="1"/>
            <a:r>
              <a:rPr lang="en-US" dirty="0"/>
              <a:t>Energy</a:t>
            </a:r>
          </a:p>
          <a:p>
            <a:pPr lvl="1"/>
            <a:r>
              <a:rPr lang="en-US" dirty="0"/>
              <a:t>Direction</a:t>
            </a:r>
          </a:p>
          <a:p>
            <a:r>
              <a:rPr lang="en-US" dirty="0"/>
              <a:t>Detector entry energy = final muon energy</a:t>
            </a:r>
          </a:p>
          <a:p>
            <a:r>
              <a:rPr lang="en-US"/>
              <a:t>Muon </a:t>
            </a:r>
            <a:r>
              <a:rPr lang="en-US" dirty="0"/>
              <a:t>deflection depends only on the final muon energy</a:t>
            </a:r>
          </a:p>
          <a:p>
            <a:r>
              <a:rPr lang="en-US" dirty="0"/>
              <a:t>Use reconstructed muon energy to estimate the muon deflection before the detector entry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Systematic uncertainty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FA1C56-4A95-E8D2-C164-DFA53AE0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C90BEB7-A536-3E64-5253-9EEB54D7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muon deflection uncertainty on angular reconstruction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F1F1A8-31D0-39E8-A301-BAFE97ED7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F675E71A-03E8-9CDF-431D-F2185C808D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pic>
        <p:nvPicPr>
          <p:cNvPr id="11" name="Inhaltsplatzhalter 16">
            <a:extLst>
              <a:ext uri="{FF2B5EF4-FFF2-40B4-BE49-F238E27FC236}">
                <a16:creationId xmlns:a16="http://schemas.microsoft.com/office/drawing/2014/main" id="{5A2A7C24-4AF4-87B1-B3F2-7494A66F35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30326" y="3641682"/>
            <a:ext cx="2385024" cy="2123325"/>
          </a:xfr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87A567-192B-82F3-9704-E7DEDF407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06864"/>
            <a:ext cx="4276300" cy="23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1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4A2E39-CE2B-8C2E-6883-A4B93E51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5C17569-5AAE-090F-7A64-83785A579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954157"/>
                <a:ext cx="8323964" cy="5222806"/>
              </a:xfrm>
            </p:spPr>
            <p:txBody>
              <a:bodyPr anchor="ctr"/>
              <a:lstStyle/>
              <a:p>
                <a:r>
                  <a:rPr lang="en-US" dirty="0"/>
                  <a:t>Good agreement with MUSIC and Geant4 and two muon deflection measurements</a:t>
                </a:r>
              </a:p>
              <a:p>
                <a:pPr/>
                <a:r>
                  <a:rPr lang="en-US" dirty="0"/>
                  <a:t>Muon deflection per interaction: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°, 1°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Deflections accumulate along the track </a:t>
                </a:r>
              </a:p>
              <a:p>
                <a:pPr lvl="1"/>
                <a:r>
                  <a:rPr lang="en-US" dirty="0"/>
                  <a:t>Deflections increase as the final muon energy decreases</a:t>
                </a:r>
              </a:p>
              <a:p>
                <a:pPr lvl="1"/>
                <a:r>
                  <a:rPr lang="en-US" dirty="0"/>
                  <a:t>Muon deflection is nearly independent of initial muon energy</a:t>
                </a:r>
              </a:p>
              <a:p>
                <a:pPr lvl="1"/>
                <a:r>
                  <a:rPr lang="en-US" dirty="0"/>
                  <a:t>Median deflections can be parametrized in dependence of final muon energy </a:t>
                </a:r>
              </a:p>
              <a:p>
                <a:r>
                  <a:rPr lang="en-US" dirty="0"/>
                  <a:t>Fit function and reconstructed muon energy at detector entry can be used to estimate the muon deflection before the detector entry</a:t>
                </a:r>
              </a:p>
              <a:p>
                <a:r>
                  <a:rPr lang="en-US" dirty="0"/>
                  <a:t>KM3NeT angular resolution is already impacted at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IceCube</a:t>
                </a:r>
                <a:r>
                  <a:rPr lang="en-US" dirty="0"/>
                  <a:t> is not yet impacted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5C17569-5AAE-090F-7A64-83785A579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54157"/>
                <a:ext cx="8323964" cy="5222806"/>
              </a:xfrm>
              <a:blipFill>
                <a:blip r:embed="rId2"/>
                <a:stretch>
                  <a:fillRect l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F07B25-5F83-FC4F-FB70-BA922238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ECFA9B-9AD5-D1C5-651F-F495392C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F6F976C-BAEA-BC6D-626C-F792EAE0F7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729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A26C06-FCF3-29C8-C259-7BA8A79D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BEAA2E-FABA-447F-9D0F-B791E8CE1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Paper submitted to EPJ C</a:t>
            </a:r>
          </a:p>
          <a:p>
            <a:r>
              <a:rPr lang="en-US" dirty="0"/>
              <a:t>Use PROPOSAL 7 in </a:t>
            </a:r>
            <a:r>
              <a:rPr lang="en-US" dirty="0" err="1"/>
              <a:t>IceCube</a:t>
            </a:r>
            <a:endParaRPr lang="en-US" dirty="0"/>
          </a:p>
          <a:p>
            <a:pPr lvl="1"/>
            <a:r>
              <a:rPr lang="en-US" dirty="0"/>
              <a:t>Now: PROPOSAL 6 -&gt; without stochastic deflection</a:t>
            </a:r>
          </a:p>
          <a:p>
            <a:r>
              <a:rPr lang="en-US" dirty="0"/>
              <a:t>Measure muon deflections at energies of </a:t>
            </a:r>
            <a:r>
              <a:rPr lang="en-US" dirty="0" err="1"/>
              <a:t>TeV</a:t>
            </a:r>
            <a:r>
              <a:rPr lang="en-US" dirty="0"/>
              <a:t> to </a:t>
            </a:r>
            <a:r>
              <a:rPr lang="en-US" dirty="0" err="1"/>
              <a:t>PeV</a:t>
            </a:r>
            <a:endParaRPr lang="en-US" dirty="0"/>
          </a:p>
          <a:p>
            <a:pPr lvl="1"/>
            <a:r>
              <a:rPr lang="en-US" dirty="0"/>
              <a:t>Validate simulations at higher energies</a:t>
            </a:r>
          </a:p>
          <a:p>
            <a:pPr lvl="1"/>
            <a:r>
              <a:rPr lang="en-US" dirty="0" err="1"/>
              <a:t>IceCube</a:t>
            </a:r>
            <a:r>
              <a:rPr lang="en-US" dirty="0"/>
              <a:t> Gen-2</a:t>
            </a:r>
          </a:p>
          <a:p>
            <a:r>
              <a:rPr lang="en-US" dirty="0"/>
              <a:t>Muon deflection becomes more relevant with further angular reconstruction improvements </a:t>
            </a:r>
          </a:p>
          <a:p>
            <a:pPr lvl="1"/>
            <a:r>
              <a:rPr lang="en-US" dirty="0"/>
              <a:t>Especially at energies lower than </a:t>
            </a:r>
            <a:r>
              <a:rPr lang="en-US" dirty="0" err="1"/>
              <a:t>TeV</a:t>
            </a:r>
            <a:r>
              <a:rPr lang="en-US" dirty="0"/>
              <a:t> (</a:t>
            </a:r>
            <a:r>
              <a:rPr lang="en-US" dirty="0" err="1"/>
              <a:t>IceCube</a:t>
            </a:r>
            <a:r>
              <a:rPr lang="en-US" dirty="0"/>
              <a:t> Upgrade)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0EAA3C-593A-82AB-4E1A-DB14A7503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8A783A3-3D28-30EF-F332-57384693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95CFEFF3-9467-AFC4-A187-42F53302E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844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835C6-9C02-A504-34A7-38D893D0F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median deflection with different energy cuts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1DFA655-C6E3-8BC4-2AC6-53EAFA072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0" y="1303338"/>
            <a:ext cx="5486400" cy="36576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88EC2C-162B-0E62-8F8C-E35A8D63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367067-7024-E45F-A940-7FC19808D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51AF3E0A-570C-D544-835B-7EE1E974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2D5F30D-FDB9-78B2-9DD7-7A44B1F8CD0D}"/>
              </a:ext>
            </a:extLst>
          </p:cNvPr>
          <p:cNvSpPr txBox="1"/>
          <p:nvPr/>
        </p:nvSpPr>
        <p:spPr>
          <a:xfrm>
            <a:off x="1040130" y="4960938"/>
            <a:ext cx="7063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4B819"/>
                </a:solidFill>
              </a:rPr>
              <a:t>Low cuts –&gt; more stochastic propagation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84B819"/>
                </a:solidFill>
              </a:rPr>
              <a:t>Leads to lower deflections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84B819"/>
                </a:solidFill>
              </a:rPr>
              <a:t>Molière simulates larger deflections at higher energies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solidFill>
                  <a:srgbClr val="84B819"/>
                </a:solidFill>
              </a:rPr>
              <a:t>See </a:t>
            </a:r>
            <a:r>
              <a:rPr lang="en-US" dirty="0" err="1">
                <a:solidFill>
                  <a:srgbClr val="84B819"/>
                </a:solidFill>
              </a:rPr>
              <a:t>Akimenko</a:t>
            </a:r>
            <a:r>
              <a:rPr lang="en-US" dirty="0">
                <a:solidFill>
                  <a:srgbClr val="84B819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84B819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02A51F-CAD9-10F5-4A44-AE0984B929C9}"/>
              </a:ext>
            </a:extLst>
          </p:cNvPr>
          <p:cNvSpPr txBox="1"/>
          <p:nvPr/>
        </p:nvSpPr>
        <p:spPr>
          <a:xfrm>
            <a:off x="645280" y="954150"/>
            <a:ext cx="64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kkurat Office" panose="02000503030000020004" pitchFamily="2" charset="0"/>
              </a:rPr>
              <a:t>1 </a:t>
            </a:r>
            <a:r>
              <a:rPr lang="en-US" dirty="0" err="1">
                <a:latin typeface="Akkurat Office" panose="02000503030000020004" pitchFamily="2" charset="0"/>
              </a:rPr>
              <a:t>PeV</a:t>
            </a:r>
            <a:r>
              <a:rPr lang="en-US" dirty="0">
                <a:latin typeface="Akkurat Office" panose="02000503030000020004" pitchFamily="2" charset="0"/>
              </a:rPr>
              <a:t> to 1 </a:t>
            </a:r>
            <a:r>
              <a:rPr lang="en-US" dirty="0" err="1">
                <a:latin typeface="Akkurat Office" panose="02000503030000020004" pitchFamily="2" charset="0"/>
              </a:rPr>
              <a:t>TeV</a:t>
            </a:r>
            <a:r>
              <a:rPr lang="en-US" dirty="0">
                <a:latin typeface="Akkurat Office" panose="02000503030000020004" pitchFamily="2" charset="0"/>
              </a:rPr>
              <a:t>, 1000 events each, Molière, 95% Interval</a:t>
            </a:r>
          </a:p>
        </p:txBody>
      </p:sp>
    </p:spTree>
    <p:extLst>
      <p:ext uri="{BB962C8B-B14F-4D97-AF65-F5344CB8AC3E}">
        <p14:creationId xmlns:p14="http://schemas.microsoft.com/office/powerpoint/2010/main" val="3575627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67AB-B81E-0238-105F-EF639D6A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 – check deflection in dependence of propagation distance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EFEA8E-C972-80F1-0014-205410813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7A1377-F161-20C3-56D4-2B61281D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E4E5675-C955-5FE1-FD2B-0D336B6F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9F3DE126-C586-BCF0-82A7-BDBA79991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497648"/>
            <a:ext cx="4807690" cy="3205126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572D0196-A177-F9E4-B824-797779128AE5}"/>
              </a:ext>
            </a:extLst>
          </p:cNvPr>
          <p:cNvSpPr txBox="1">
            <a:spLocks/>
          </p:cNvSpPr>
          <p:nvPr/>
        </p:nvSpPr>
        <p:spPr>
          <a:xfrm>
            <a:off x="4908618" y="1001855"/>
            <a:ext cx="4406830" cy="90770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200" dirty="0"/>
              <a:t>3 data points per line </a:t>
            </a:r>
          </a:p>
          <a:p>
            <a:pPr marL="742950" lvl="1" indent="-285750"/>
            <a:r>
              <a:rPr lang="en-US" sz="1200" dirty="0"/>
              <a:t>median ●, lower ▲ and upper ▼ bound 90% CL</a:t>
            </a:r>
          </a:p>
          <a:p>
            <a:pPr marL="285750" indent="-285750"/>
            <a:r>
              <a:rPr lang="en-US" sz="1200" dirty="0"/>
              <a:t>using data within ± 10%</a:t>
            </a:r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48DE6714-CDF6-E7D2-7F5F-B692C6060094}"/>
              </a:ext>
            </a:extLst>
          </p:cNvPr>
          <p:cNvSpPr txBox="1">
            <a:spLocks/>
          </p:cNvSpPr>
          <p:nvPr/>
        </p:nvSpPr>
        <p:spPr>
          <a:xfrm>
            <a:off x="330504" y="4647293"/>
            <a:ext cx="3868340" cy="69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propagation distance depends on initial particle energy </a:t>
            </a:r>
          </a:p>
        </p:txBody>
      </p:sp>
      <p:pic>
        <p:nvPicPr>
          <p:cNvPr id="11" name="Inhaltsplatzhalter 16">
            <a:extLst>
              <a:ext uri="{FF2B5EF4-FFF2-40B4-BE49-F238E27FC236}">
                <a16:creationId xmlns:a16="http://schemas.microsoft.com/office/drawing/2014/main" id="{A4BC70C3-E883-C4E0-D4B5-1CAE6603D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908" y="1497651"/>
            <a:ext cx="4807692" cy="3205127"/>
          </a:xfrm>
          <a:prstGeom prst="rect">
            <a:avLst/>
          </a:prstGeom>
        </p:spPr>
      </p:pic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0C729BD6-17CE-43CC-6356-328F9671749E}"/>
              </a:ext>
            </a:extLst>
          </p:cNvPr>
          <p:cNvSpPr txBox="1">
            <a:spLocks/>
          </p:cNvSpPr>
          <p:nvPr/>
        </p:nvSpPr>
        <p:spPr>
          <a:xfrm>
            <a:off x="2613130" y="5658189"/>
            <a:ext cx="4572000" cy="694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deflection increases with propagation distance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deflection is similar for medians of propagation distance for different initial energies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842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34A840-9405-E27B-C8AB-D205A90F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– energy rescale to muon energy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B87001-6AB9-9FA1-1090-C050E1B4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736725"/>
            <a:ext cx="5486400" cy="36576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D4BC7E-9929-2DFE-FB38-5B55DF77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E47A35-C0C9-1C2D-6AEF-99804EA46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31432F3-C7CB-78A3-126A-B00F365FCE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444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CF4CB-9A5E-1991-AD9E-C5343025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pair production – Van </a:t>
            </a:r>
            <a:r>
              <a:rPr lang="en-US" dirty="0" err="1"/>
              <a:t>Ginneken</a:t>
            </a:r>
            <a:endParaRPr lang="en-US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3F34DF05-9B5F-5889-D06F-BE6BB0963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732" y="954154"/>
            <a:ext cx="7156536" cy="4751471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36522A-2136-1453-D771-F8A72E51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D1BB81-901F-C457-8A97-38C5889C9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FB823C1-3F3E-A629-BBD4-E08C97FA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FDDFA0-FEC2-E3E0-6F35-887B557D1CE0}"/>
              </a:ext>
            </a:extLst>
          </p:cNvPr>
          <p:cNvSpPr txBox="1"/>
          <p:nvPr/>
        </p:nvSpPr>
        <p:spPr>
          <a:xfrm>
            <a:off x="1451610" y="5705621"/>
            <a:ext cx="658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84B819"/>
                </a:solidFill>
              </a:rPr>
              <a:t>Several orders of magnitude for fixed energy and energy loss</a:t>
            </a:r>
          </a:p>
        </p:txBody>
      </p:sp>
    </p:spTree>
    <p:extLst>
      <p:ext uri="{BB962C8B-B14F-4D97-AF65-F5344CB8AC3E}">
        <p14:creationId xmlns:p14="http://schemas.microsoft.com/office/powerpoint/2010/main" val="109678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75AEE-8F41-9C10-C1D5-B8E4B42D7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014414"/>
            <a:ext cx="3868340" cy="53419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4B819"/>
                </a:solidFill>
              </a:rPr>
              <a:t>Why?</a:t>
            </a:r>
          </a:p>
          <a:p>
            <a:r>
              <a:rPr lang="en-US" dirty="0" err="1"/>
              <a:t>TeV</a:t>
            </a:r>
            <a:r>
              <a:rPr lang="en-US" dirty="0"/>
              <a:t> to </a:t>
            </a:r>
            <a:r>
              <a:rPr lang="en-US" dirty="0" err="1"/>
              <a:t>PeV</a:t>
            </a:r>
            <a:r>
              <a:rPr lang="en-US" dirty="0"/>
              <a:t> muons are strongly forward boosted</a:t>
            </a:r>
          </a:p>
          <a:p>
            <a:pPr lvl="1"/>
            <a:r>
              <a:rPr lang="en-US" dirty="0"/>
              <a:t>Single deflection lower than angular resolution of ~0.6°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Assume muon propagation along a straight line </a:t>
            </a:r>
          </a:p>
          <a:p>
            <a:pPr marL="0" indent="0">
              <a:buNone/>
            </a:pPr>
            <a:r>
              <a:rPr lang="en-US" dirty="0">
                <a:solidFill>
                  <a:srgbClr val="84B819"/>
                </a:solidFill>
              </a:rPr>
              <a:t>But:</a:t>
            </a:r>
          </a:p>
          <a:p>
            <a:r>
              <a:rPr lang="en-US" dirty="0"/>
              <a:t>Muons can propagate up to several km through media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Thousands of interactions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Large energy losses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Deflection in each interaction	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solidFill>
                  <a:srgbClr val="84B819"/>
                </a:solidFill>
              </a:rPr>
              <a:t>What happens if thousands of deflections accumulate?</a:t>
            </a:r>
          </a:p>
          <a:p>
            <a:pPr marL="0" indent="0" algn="ctr">
              <a:buNone/>
            </a:pPr>
            <a:endParaRPr lang="en-US" dirty="0">
              <a:solidFill>
                <a:srgbClr val="84B819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84B819"/>
                </a:solidFill>
              </a:rPr>
              <a:t>Is a total deflection on the order of magnitude of current angular resolutions possible?</a:t>
            </a:r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FE5E66-9040-2FC7-7281-8CE5607DD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rot="16200000">
            <a:off x="6917948" y="2792787"/>
            <a:ext cx="3887391" cy="694962"/>
          </a:xfrm>
        </p:spPr>
        <p:txBody>
          <a:bodyPr>
            <a:norm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www.rwth-aachen.de</a:t>
            </a:r>
            <a:r>
              <a:rPr lang="en-US" sz="900" dirty="0"/>
              <a:t>/</a:t>
            </a:r>
            <a:r>
              <a:rPr lang="en-US" sz="900" dirty="0" err="1"/>
              <a:t>cms</a:t>
            </a:r>
            <a:r>
              <a:rPr lang="en-US" sz="900" dirty="0"/>
              <a:t>/root/Die-RWTH/</a:t>
            </a:r>
            <a:r>
              <a:rPr lang="en-US" sz="900" dirty="0" err="1"/>
              <a:t>Aktuell</a:t>
            </a:r>
            <a:r>
              <a:rPr lang="en-US" sz="900" dirty="0"/>
              <a:t>/</a:t>
            </a:r>
            <a:r>
              <a:rPr lang="en-US" sz="900" dirty="0" err="1"/>
              <a:t>Pressemitteilungen</a:t>
            </a:r>
            <a:r>
              <a:rPr lang="en-US" sz="900" dirty="0"/>
              <a:t>/August/~</a:t>
            </a:r>
            <a:r>
              <a:rPr lang="en-US" sz="900" dirty="0" err="1"/>
              <a:t>isgx</a:t>
            </a:r>
            <a:r>
              <a:rPr lang="en-US" sz="900" dirty="0"/>
              <a:t>/</a:t>
            </a:r>
            <a:r>
              <a:rPr lang="en-US" sz="900" dirty="0" err="1"/>
              <a:t>Spektakulaer-hochenergetisches-kosmische</a:t>
            </a:r>
            <a:r>
              <a:rPr lang="en-US" sz="900" dirty="0"/>
              <a:t>/?</a:t>
            </a:r>
            <a:r>
              <a:rPr lang="en-US" sz="900" dirty="0" err="1"/>
              <a:t>lidx</a:t>
            </a:r>
            <a:r>
              <a:rPr lang="en-US" sz="900" dirty="0"/>
              <a:t>=1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8575F-D3F2-3BE4-3BE9-8F591687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84B2A9F-E942-28F2-11BD-36A99312E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of muon deflection simulation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6B22B7A-2F23-A19E-A88A-5B9FB54DD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276127A6-1283-7AF3-FDBE-81FF8C07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pic>
        <p:nvPicPr>
          <p:cNvPr id="6" name="Inhaltsplatzhalter 12">
            <a:extLst>
              <a:ext uri="{FF2B5EF4-FFF2-40B4-BE49-F238E27FC236}">
                <a16:creationId xmlns:a16="http://schemas.microsoft.com/office/drawing/2014/main" id="{1F7CA7E7-A944-BBD3-CEF0-70F61413D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113" y="5317835"/>
            <a:ext cx="2401821" cy="969966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B41C79C4-AF94-1D3A-3F02-6A137C79EF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4729240" y="1127626"/>
            <a:ext cx="3887788" cy="3887788"/>
          </a:xfrm>
        </p:spPr>
      </p:pic>
    </p:spTree>
    <p:extLst>
      <p:ext uri="{BB962C8B-B14F-4D97-AF65-F5344CB8AC3E}">
        <p14:creationId xmlns:p14="http://schemas.microsoft.com/office/powerpoint/2010/main" val="124241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FFD177-539E-5E27-3017-04314F46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8C5AEF-4BBC-C290-F985-B46246D10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Motivation of muon deflection simulation</a:t>
            </a:r>
          </a:p>
          <a:p>
            <a:r>
              <a:rPr lang="en-US" dirty="0"/>
              <a:t>Simulation tool PROPOSAL</a:t>
            </a:r>
          </a:p>
          <a:p>
            <a:r>
              <a:rPr lang="en-US" dirty="0"/>
              <a:t>Muon deflection per interaction</a:t>
            </a:r>
          </a:p>
          <a:p>
            <a:r>
              <a:rPr lang="en-US" dirty="0"/>
              <a:t>Comparison with other simulation tools</a:t>
            </a:r>
          </a:p>
          <a:p>
            <a:r>
              <a:rPr lang="en-US" dirty="0"/>
              <a:t>Data-MC checks</a:t>
            </a:r>
          </a:p>
          <a:p>
            <a:r>
              <a:rPr lang="en-US" dirty="0"/>
              <a:t>Estimate muon deflection uncertainty on angular reconstruction</a:t>
            </a:r>
          </a:p>
          <a:p>
            <a:r>
              <a:rPr lang="en-US" dirty="0"/>
              <a:t>Summary &amp; outlook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232A18-5166-646D-EDC1-71BE27F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20D3E2-47FB-DC25-F4F6-F4C63376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F0C5A9-949F-8DBB-1E6E-9597403FA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9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72E7A75-42D7-DC0E-6C62-FF99E57C473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650" y="1014414"/>
                <a:ext cx="3869532" cy="51752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C++/Python simulation framework for leptons -&gt; muons</a:t>
                </a:r>
              </a:p>
              <a:p>
                <a:r>
                  <a:rPr lang="en-US" dirty="0"/>
                  <a:t>Optimized for large-scale particle propagations</a:t>
                </a:r>
              </a:p>
              <a:p>
                <a:r>
                  <a:rPr lang="en-US" dirty="0"/>
                  <a:t>Up-to-date parametrizations</a:t>
                </a:r>
              </a:p>
              <a:p>
                <a:r>
                  <a:rPr lang="en-US" dirty="0"/>
                  <a:t>Relative and absolute energy cut to speed up propagation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and stochastic processes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Propagation</a:t>
                </a:r>
              </a:p>
              <a:p>
                <a:pPr lvl="1"/>
                <a:r>
                  <a:rPr lang="en-US" dirty="0"/>
                  <a:t>Initial energy</a:t>
                </a:r>
              </a:p>
              <a:p>
                <a:pPr lvl="1"/>
                <a:r>
                  <a:rPr lang="en-US" dirty="0"/>
                  <a:t>Final energy </a:t>
                </a:r>
              </a:p>
              <a:p>
                <a:pPr lvl="1"/>
                <a:r>
                  <a:rPr lang="en-US" dirty="0"/>
                  <a:t>Energy cuts</a:t>
                </a:r>
              </a:p>
              <a:p>
                <a:pPr lvl="1"/>
                <a:r>
                  <a:rPr lang="en-US" dirty="0"/>
                  <a:t>Medium</a:t>
                </a:r>
              </a:p>
              <a:p>
                <a:pPr lvl="1"/>
                <a:r>
                  <a:rPr lang="en-US" dirty="0"/>
                  <a:t>Distance</a:t>
                </a:r>
              </a:p>
              <a:p>
                <a:endParaRPr lang="en-US" sz="1300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72E7A75-42D7-DC0E-6C62-FF99E57C4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650" y="1014414"/>
                <a:ext cx="3869532" cy="5175253"/>
              </a:xfrm>
              <a:blipFill>
                <a:blip r:embed="rId3"/>
                <a:stretch>
                  <a:fillRect l="-980" t="-1222" r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925916-B7FD-F00E-D062-BA2038AA6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1818" y="1124800"/>
            <a:ext cx="3887391" cy="36576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/>
              <a:t>Deflection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0" dirty="0"/>
              <a:t>Multiple scattering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Molière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Highland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b="0" dirty="0"/>
              <a:t>Stochastic deflection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Bremsstrahlung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Photonuclear interaction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Electron pair production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500" b="0" dirty="0"/>
              <a:t>Ionization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500" b="0" dirty="0"/>
              <a:t>Different parametrizations from Van Ginneken</a:t>
            </a:r>
            <a:r>
              <a:rPr lang="en-US" sz="1500" b="0" baseline="30000" dirty="0"/>
              <a:t>1</a:t>
            </a:r>
            <a:r>
              <a:rPr lang="en-US" sz="1500" b="0" dirty="0"/>
              <a:t> and Geant4</a:t>
            </a:r>
            <a:r>
              <a:rPr lang="en-US" sz="1500" b="0" baseline="30000" dirty="0"/>
              <a:t>2</a:t>
            </a:r>
            <a:r>
              <a:rPr lang="en-US" sz="1500" b="0" dirty="0"/>
              <a:t> are available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0C9122D-07DF-0257-5096-532653A2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F64B549-AE69-072A-31FD-36A68A70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tool PROPOSAL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840E52E-6B7B-859F-FA7B-1FED69928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CECE7E8-4102-7F74-2A0A-CD18FE15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8783" y="5876740"/>
            <a:ext cx="3868340" cy="475311"/>
          </a:xfrm>
        </p:spPr>
        <p:txBody>
          <a:bodyPr>
            <a:normAutofit fontScale="92500" lnSpcReduction="20000"/>
          </a:bodyPr>
          <a:lstStyle/>
          <a:p>
            <a:r>
              <a:rPr lang="en-US" sz="1200" u="sng" dirty="0" err="1">
                <a:solidFill>
                  <a:srgbClr val="00B0F0"/>
                </a:solidFill>
              </a:rPr>
              <a:t>github.com</a:t>
            </a:r>
            <a:r>
              <a:rPr lang="en-US" sz="1200" u="sng" dirty="0">
                <a:solidFill>
                  <a:srgbClr val="00B0F0"/>
                </a:solidFill>
              </a:rPr>
              <a:t>/</a:t>
            </a:r>
            <a:r>
              <a:rPr lang="en-US" sz="12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200" u="sng" dirty="0">
                <a:solidFill>
                  <a:srgbClr val="00B0F0"/>
                </a:solidFill>
              </a:rPr>
              <a:t>/PROPOSAL </a:t>
            </a:r>
          </a:p>
          <a:p>
            <a:r>
              <a:rPr lang="en-US" sz="1200" u="sng" dirty="0" err="1">
                <a:solidFill>
                  <a:srgbClr val="00B0F0"/>
                </a:solidFill>
              </a:rPr>
              <a:t>github.com</a:t>
            </a:r>
            <a:r>
              <a:rPr lang="en-US" sz="1200" u="sng" dirty="0">
                <a:solidFill>
                  <a:srgbClr val="00B0F0"/>
                </a:solidFill>
              </a:rPr>
              <a:t>/</a:t>
            </a:r>
            <a:r>
              <a:rPr lang="en-US" sz="1200" u="sng" dirty="0" err="1">
                <a:solidFill>
                  <a:srgbClr val="00B0F0"/>
                </a:solidFill>
              </a:rPr>
              <a:t>icecube</a:t>
            </a:r>
            <a:r>
              <a:rPr lang="en-US" sz="1200" u="sng" dirty="0">
                <a:solidFill>
                  <a:srgbClr val="00B0F0"/>
                </a:solidFill>
              </a:rPr>
              <a:t>/icetray/tree/main/PROPOSAL</a:t>
            </a:r>
          </a:p>
          <a:p>
            <a:endParaRPr lang="en-US" sz="1200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AD82B326-0C8E-5E35-D560-EE5C6F095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281AFFE-E6A9-B998-3862-2D73D0999111}"/>
              </a:ext>
            </a:extLst>
          </p:cNvPr>
          <p:cNvSpPr txBox="1"/>
          <p:nvPr/>
        </p:nvSpPr>
        <p:spPr>
          <a:xfrm>
            <a:off x="5023480" y="6281290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Akkurat Office" panose="02000503030000020004" pitchFamily="2" charset="0"/>
              </a:rPr>
              <a:t>1</a:t>
            </a:r>
            <a:r>
              <a:rPr lang="en-US" sz="1200" dirty="0">
                <a:latin typeface="Akkurat Office" panose="02000503030000020004" pitchFamily="2" charset="0"/>
              </a:rPr>
              <a:t> NIM A251 (1986) 21-39 </a:t>
            </a:r>
          </a:p>
          <a:p>
            <a:r>
              <a:rPr lang="en-US" sz="1200" baseline="30000" dirty="0">
                <a:latin typeface="Akkurat Office" panose="02000503030000020004" pitchFamily="2" charset="0"/>
              </a:rPr>
              <a:t>2</a:t>
            </a:r>
            <a:r>
              <a:rPr lang="en-US" sz="1200" dirty="0">
                <a:latin typeface="Akkurat Office" panose="02000503030000020004" pitchFamily="2" charset="0"/>
              </a:rPr>
              <a:t> geant4.web.cern.ch</a:t>
            </a:r>
          </a:p>
          <a:p>
            <a:endParaRPr lang="en-US" sz="1200" baseline="30000" dirty="0">
              <a:latin typeface="Akkurat Office" panose="02000503030000020004" pitchFamily="2" charset="0"/>
            </a:endParaRP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8A1CDA86-0BC6-8BA3-61C8-EF76C20558AA}"/>
              </a:ext>
            </a:extLst>
          </p:cNvPr>
          <p:cNvSpPr txBox="1">
            <a:spLocks/>
          </p:cNvSpPr>
          <p:nvPr/>
        </p:nvSpPr>
        <p:spPr>
          <a:xfrm>
            <a:off x="1616849" y="2926560"/>
            <a:ext cx="3869532" cy="5175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00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BE23BBF8-9C39-F74A-4B6D-B8544CD53A0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740017" y="4396117"/>
            <a:ext cx="2246307" cy="1113871"/>
          </a:xfrm>
        </p:spPr>
      </p:pic>
    </p:spTree>
    <p:extLst>
      <p:ext uri="{BB962C8B-B14F-4D97-AF65-F5344CB8AC3E}">
        <p14:creationId xmlns:p14="http://schemas.microsoft.com/office/powerpoint/2010/main" val="223082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420308-85C8-EDBB-4187-79D446C30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954154"/>
            <a:ext cx="3868340" cy="5235513"/>
          </a:xfrm>
        </p:spPr>
        <p:txBody>
          <a:bodyPr/>
          <a:lstStyle/>
          <a:p>
            <a:r>
              <a:rPr lang="en-US" dirty="0"/>
              <a:t>1000 muons propagated in ice</a:t>
            </a:r>
          </a:p>
          <a:p>
            <a:r>
              <a:rPr lang="en-US" dirty="0"/>
              <a:t>Initial energy 1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 energy 1 </a:t>
            </a:r>
            <a:r>
              <a:rPr lang="en-US" dirty="0" err="1"/>
              <a:t>TeV</a:t>
            </a:r>
            <a:endParaRPr lang="en-US" dirty="0"/>
          </a:p>
          <a:p>
            <a:r>
              <a:rPr lang="en-US" dirty="0" err="1"/>
              <a:t>e_cut</a:t>
            </a:r>
            <a:r>
              <a:rPr lang="en-US" dirty="0"/>
              <a:t> = 500 MeV, </a:t>
            </a:r>
            <a:r>
              <a:rPr lang="en-US" dirty="0" err="1"/>
              <a:t>v_cut</a:t>
            </a:r>
            <a:r>
              <a:rPr lang="en-US" dirty="0"/>
              <a:t> = 0.05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Largest median deflection by photonuclear interaction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Largest outliers by bremsstrahlung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Highland – Gaussian approximation neglects outliers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Deflection dominated by multiple scattering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1DA462-8019-B088-B4A2-2DF88D3BA7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92851" y="778364"/>
            <a:ext cx="3887391" cy="10314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48EBA7-9262-1ECB-8600-256560F4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F5F2D1-D503-8290-8275-C2132894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deflection per interaction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664E54-C795-5C8D-FF15-7F670FC0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819114CD-CEBC-2EFD-1CDE-F2661CB9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F657C3A-21F2-A2F9-8126-82E955D78008}"/>
              </a:ext>
            </a:extLst>
          </p:cNvPr>
          <p:cNvSpPr txBox="1"/>
          <p:nvPr/>
        </p:nvSpPr>
        <p:spPr>
          <a:xfrm>
            <a:off x="7486650" y="2262803"/>
            <a:ext cx="1384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kkurat Office" panose="02000503030000020004" pitchFamily="2" charset="0"/>
              </a:rPr>
              <a:t>arXiv:2208.11902</a:t>
            </a:r>
            <a:endParaRPr lang="en-US" sz="1200" dirty="0">
              <a:latin typeface="Akkurat Office" panose="02000503030000020004" pitchFamily="2" charset="0"/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27A1345F-7CCF-0251-C1E1-F39C6E068A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041958" y="2401299"/>
            <a:ext cx="5102042" cy="3401360"/>
          </a:xfrm>
        </p:spPr>
      </p:pic>
    </p:spTree>
    <p:extLst>
      <p:ext uri="{BB962C8B-B14F-4D97-AF65-F5344CB8AC3E}">
        <p14:creationId xmlns:p14="http://schemas.microsoft.com/office/powerpoint/2010/main" val="345420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49B6C4-BF8F-8A93-240D-2F793E84C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Accumulated deflection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E2AAD-72CB-FA20-C15E-DAC8E9E5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Single deflections extend over several order of magnitudes up to a few degrees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Muons do up to thousands of interactions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Question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Can all deflections along the muon propagation accumulate to a total deflection that impacts our angular resolution?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>
              <a:buFont typeface="Wingdings" pitchFamily="2" charset="2"/>
              <a:buChar char="Ø"/>
            </a:pPr>
            <a:r>
              <a:rPr lang="en-US" dirty="0"/>
              <a:t>First, validate PROPOSAL results with </a:t>
            </a:r>
            <a:br>
              <a:rPr lang="en-US" dirty="0"/>
            </a:br>
            <a:r>
              <a:rPr lang="en-US" dirty="0"/>
              <a:t>other simulation tools and data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1A28A6-E23C-242B-251D-1696D663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B8C4C7D9-3F9D-B68F-CC7F-74DF335E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DFC7FDB-1F85-4436-8514-8692BCBA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7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D2FD11-63E8-C890-2139-C3FE772F4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014414"/>
            <a:ext cx="3868340" cy="5175253"/>
          </a:xfrm>
        </p:spPr>
        <p:txBody>
          <a:bodyPr/>
          <a:lstStyle/>
          <a:p>
            <a:r>
              <a:rPr lang="en-US" dirty="0"/>
              <a:t>MUSIC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3D muon simulation code</a:t>
            </a:r>
          </a:p>
          <a:p>
            <a:r>
              <a:rPr lang="en-US" dirty="0"/>
              <a:t>Geant4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Simulates passage of particles through matter very precisely, but intensive computing</a:t>
            </a:r>
          </a:p>
          <a:p>
            <a:pPr lvl="1"/>
            <a:r>
              <a:rPr lang="en-US" dirty="0"/>
              <a:t>Made for simulations in particle detectors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Good agreement in angular deflection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Small deviations in lateral displacement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Highland approximation neglects outliers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D648C8-B4D3-1D20-0EE7-30631BE805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293915" y="6235905"/>
            <a:ext cx="3887391" cy="694962"/>
          </a:xfrm>
        </p:spPr>
        <p:txBody>
          <a:bodyPr>
            <a:norm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</a:t>
            </a:r>
            <a:r>
              <a:rPr lang="en-US" sz="1200" dirty="0" err="1"/>
              <a:t>Astropart</a:t>
            </a:r>
            <a:r>
              <a:rPr lang="en-US" sz="1200" dirty="0"/>
              <a:t>. Phys. 7.4 (1997) 357-368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geant4.web.cern.ch</a:t>
            </a:r>
            <a:endParaRPr lang="en-US" sz="1200" baseline="300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9B02AB-1869-3262-1449-7E1FB27A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2E7B2D-31A4-0D52-E7FE-76D69C95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simulation tools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66AD215-EB32-8D0A-230A-8E2F73DF6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5" name="Datumsplatzhalter 3">
            <a:extLst>
              <a:ext uri="{FF2B5EF4-FFF2-40B4-BE49-F238E27FC236}">
                <a16:creationId xmlns:a16="http://schemas.microsoft.com/office/drawing/2014/main" id="{690B059B-236D-5839-A1C5-79C23360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80B51FB-06FB-AC82-8EB8-C65DBB788D38}"/>
              </a:ext>
            </a:extLst>
          </p:cNvPr>
          <p:cNvSpPr txBox="1"/>
          <p:nvPr/>
        </p:nvSpPr>
        <p:spPr>
          <a:xfrm>
            <a:off x="7466561" y="1174021"/>
            <a:ext cx="1384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kkurat Office" panose="02000503030000020004" pitchFamily="2" charset="0"/>
              </a:rPr>
              <a:t>arXiv:2208.11902</a:t>
            </a:r>
            <a:endParaRPr lang="en-US" sz="1200" dirty="0">
              <a:latin typeface="Akkurat Office" panose="02000503030000020004" pitchFamily="2" charset="0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DA3ACB2-D04A-A525-3C85-62B3960F4E50}"/>
              </a:ext>
            </a:extLst>
          </p:cNvPr>
          <p:cNvSpPr txBox="1">
            <a:spLocks/>
          </p:cNvSpPr>
          <p:nvPr/>
        </p:nvSpPr>
        <p:spPr>
          <a:xfrm>
            <a:off x="5522870" y="5688246"/>
            <a:ext cx="3887391" cy="3944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1 Mio. muons are propagated from 2 </a:t>
            </a:r>
            <a:r>
              <a:rPr lang="en-US" sz="1200" dirty="0" err="1"/>
              <a:t>TeV</a:t>
            </a:r>
            <a:r>
              <a:rPr lang="en-US" sz="1200" dirty="0"/>
              <a:t> over a distance of 3 km in water</a:t>
            </a:r>
          </a:p>
        </p:txBody>
      </p:sp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A3383AFD-E3EC-6F78-82CD-28E75BB130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284325" y="1408133"/>
            <a:ext cx="4797155" cy="4305138"/>
          </a:xfrm>
        </p:spPr>
      </p:pic>
    </p:spTree>
    <p:extLst>
      <p:ext uri="{BB962C8B-B14F-4D97-AF65-F5344CB8AC3E}">
        <p14:creationId xmlns:p14="http://schemas.microsoft.com/office/powerpoint/2010/main" val="403748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49C0CA3B-7987-FA0D-AB29-6641CAC4D29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7459" y="1014414"/>
                <a:ext cx="3868340" cy="2166323"/>
              </a:xfrm>
            </p:spPr>
            <p:txBody>
              <a:bodyPr anchor="t">
                <a:normAutofit/>
              </a:bodyPr>
              <a:lstStyle/>
              <a:p>
                <a:r>
                  <a:rPr lang="en-US" dirty="0"/>
                  <a:t>Attwood</a:t>
                </a:r>
                <a:r>
                  <a:rPr lang="en-US" baseline="30000" dirty="0"/>
                  <a:t>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=199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=109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Liquid hydrogen (</a:t>
                </a:r>
                <a:r>
                  <a:rPr lang="de-DE" dirty="0" err="1"/>
                  <a:t>low</a:t>
                </a:r>
                <a:r>
                  <a:rPr lang="de-DE" dirty="0"/>
                  <a:t> Z)</a:t>
                </a:r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platzhalter 1">
                <a:extLst>
                  <a:ext uri="{FF2B5EF4-FFF2-40B4-BE49-F238E27FC236}">
                    <a16:creationId xmlns:a16="http://schemas.microsoft.com/office/drawing/2014/main" id="{49C0CA3B-7987-FA0D-AB29-6641CAC4D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7459" y="1014414"/>
                <a:ext cx="3868340" cy="2166323"/>
              </a:xfrm>
              <a:blipFill>
                <a:blip r:embed="rId3"/>
                <a:stretch>
                  <a:fillRect l="-1311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518776C4-53EC-C5AD-A765-D258235F6AA9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>
              <a:xfrm>
                <a:off x="4626771" y="1014413"/>
                <a:ext cx="3887391" cy="2166323"/>
              </a:xfrm>
            </p:spPr>
            <p:txBody>
              <a:bodyPr anchor="t"/>
              <a:lstStyle/>
              <a:p>
                <a:r>
                  <a:rPr lang="en-US" dirty="0"/>
                  <a:t>Akimenko</a:t>
                </a:r>
                <a:r>
                  <a:rPr lang="en-US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=7.3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=144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Copper </a:t>
                </a: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518776C4-53EC-C5AD-A765-D258235F6A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xfrm>
                <a:off x="4626771" y="1014413"/>
                <a:ext cx="3887391" cy="2166323"/>
              </a:xfrm>
              <a:blipFill>
                <a:blip r:embed="rId4"/>
                <a:stretch>
                  <a:fillRect l="-1303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EB9770-A883-F667-9921-DB90EB81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A4ADDB5-959F-73E9-B9AB-DB195CC9D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 checks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2C3E2D-5D41-9002-DAE9-49DD794D9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p:sp>
        <p:nvSpPr>
          <p:cNvPr id="3" name="Datumsplatzhalter 3">
            <a:extLst>
              <a:ext uri="{FF2B5EF4-FFF2-40B4-BE49-F238E27FC236}">
                <a16:creationId xmlns:a16="http://schemas.microsoft.com/office/drawing/2014/main" id="{63B6B6A7-318C-9F00-366E-3A1B58610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218978-7F22-F1D3-EE6A-C5E38D2E5AFF}"/>
              </a:ext>
            </a:extLst>
          </p:cNvPr>
          <p:cNvSpPr txBox="1"/>
          <p:nvPr/>
        </p:nvSpPr>
        <p:spPr>
          <a:xfrm>
            <a:off x="7605036" y="2333483"/>
            <a:ext cx="1384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latin typeface="Akkurat Office" panose="02000503030000020004" pitchFamily="2" charset="0"/>
              </a:rPr>
              <a:t>arXiv:2208.11902</a:t>
            </a:r>
            <a:endParaRPr lang="en-US" sz="1200" dirty="0">
              <a:latin typeface="Akkurat Office" panose="02000503030000020004" pitchFamily="2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AB7937-886F-F936-F1B5-80761485200D}"/>
              </a:ext>
            </a:extLst>
          </p:cNvPr>
          <p:cNvSpPr txBox="1"/>
          <p:nvPr/>
        </p:nvSpPr>
        <p:spPr>
          <a:xfrm>
            <a:off x="3360619" y="6260127"/>
            <a:ext cx="237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latin typeface="Akkurat Office" panose="02000503030000020004" pitchFamily="2" charset="0"/>
              </a:rPr>
              <a:t>1</a:t>
            </a:r>
            <a:r>
              <a:rPr lang="en-US" sz="1200" dirty="0">
                <a:latin typeface="Akkurat Office" panose="02000503030000020004" pitchFamily="2" charset="0"/>
              </a:rPr>
              <a:t> NIMB 251.1 (2006) 41-55</a:t>
            </a:r>
          </a:p>
          <a:p>
            <a:r>
              <a:rPr lang="en-US" sz="1200" baseline="30000" dirty="0">
                <a:latin typeface="Akkurat Office" panose="02000503030000020004" pitchFamily="2" charset="0"/>
              </a:rPr>
              <a:t>2</a:t>
            </a:r>
            <a:r>
              <a:rPr lang="en-US" sz="1200" dirty="0">
                <a:latin typeface="Akkurat Office" panose="02000503030000020004" pitchFamily="2" charset="0"/>
              </a:rPr>
              <a:t> NIMA 243 (1986) 518-522</a:t>
            </a:r>
            <a:endParaRPr lang="en-US" sz="1200" baseline="30000" dirty="0">
              <a:latin typeface="Akkurat Office" panose="02000503030000020004" pitchFamily="2" charset="0"/>
            </a:endParaRP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FCBC629C-33D2-203F-F6D9-BEF7346113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7758" y="2519451"/>
            <a:ext cx="4451221" cy="2925087"/>
          </a:xfrm>
        </p:spPr>
      </p:pic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6D7AB620-7AB0-ACEC-06D3-948B5337013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4629150" y="2532238"/>
            <a:ext cx="4451218" cy="2925086"/>
          </a:xfrm>
        </p:spPr>
      </p:pic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7C8473F2-2174-7C49-C0DC-8CB2BF3671DC}"/>
              </a:ext>
            </a:extLst>
          </p:cNvPr>
          <p:cNvSpPr txBox="1">
            <a:spLocks/>
          </p:cNvSpPr>
          <p:nvPr/>
        </p:nvSpPr>
        <p:spPr>
          <a:xfrm>
            <a:off x="1932112" y="5627928"/>
            <a:ext cx="6299201" cy="644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agreement in both measurements</a:t>
            </a:r>
          </a:p>
        </p:txBody>
      </p:sp>
    </p:spTree>
    <p:extLst>
      <p:ext uri="{BB962C8B-B14F-4D97-AF65-F5344CB8AC3E}">
        <p14:creationId xmlns:p14="http://schemas.microsoft.com/office/powerpoint/2010/main" val="106324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63B42A-FE18-DE89-4F1E-7F7B7C9C9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30871-A1B7-7949-A0D0-04D6DEDBF5AA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9701D19B-1252-F84E-CAF2-717ECD68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82602"/>
            <a:ext cx="7886700" cy="471548"/>
          </a:xfrm>
        </p:spPr>
        <p:txBody>
          <a:bodyPr/>
          <a:lstStyle/>
          <a:p>
            <a:r>
              <a:rPr lang="en-US" dirty="0"/>
              <a:t>Accumulated deflection for several final muon energies</a:t>
            </a:r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73C2A5A7-13CC-B5A9-543C-5E52C61A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3" y="6356355"/>
            <a:ext cx="2606919" cy="365125"/>
          </a:xfrm>
        </p:spPr>
        <p:txBody>
          <a:bodyPr/>
          <a:lstStyle/>
          <a:p>
            <a:r>
              <a:rPr lang="de-DE" dirty="0" err="1"/>
              <a:t>pascal.gutjahr@icecube.wisc.edu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BFF61CD-DAC0-C114-11BB-AEE02D10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4392"/>
            <a:ext cx="645280" cy="743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platzhalter 1">
                <a:extLst>
                  <a:ext uri="{FF2B5EF4-FFF2-40B4-BE49-F238E27FC236}">
                    <a16:creationId xmlns:a16="http://schemas.microsoft.com/office/drawing/2014/main" id="{FC98DA4C-72DE-AD03-D3B1-342079256D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7459" y="1014414"/>
                <a:ext cx="3868340" cy="1207795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Use </a:t>
                </a:r>
                <a:r>
                  <a:rPr lang="de-DE" sz="1400" dirty="0" err="1"/>
                  <a:t>fixed</a:t>
                </a:r>
                <a:r>
                  <a:rPr lang="de-DE" sz="1400" dirty="0"/>
                  <a:t> initial </a:t>
                </a:r>
                <a:r>
                  <a:rPr lang="de-DE" sz="1400" dirty="0" err="1"/>
                  <a:t>energy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4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1400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/>
                  <a:t>Vary</a:t>
                </a:r>
                <a:r>
                  <a:rPr lang="de-DE" sz="1400" dirty="0"/>
                  <a:t> final </a:t>
                </a:r>
                <a:r>
                  <a:rPr lang="de-DE" sz="1400" dirty="0" err="1"/>
                  <a:t>energy</a:t>
                </a:r>
                <a:endParaRPr lang="de-DE" sz="1400" dirty="0"/>
              </a:p>
            </p:txBody>
          </p:sp>
        </mc:Choice>
        <mc:Fallback xmlns="">
          <p:sp>
            <p:nvSpPr>
              <p:cNvPr id="17" name="Textplatzhalter 1">
                <a:extLst>
                  <a:ext uri="{FF2B5EF4-FFF2-40B4-BE49-F238E27FC236}">
                    <a16:creationId xmlns:a16="http://schemas.microsoft.com/office/drawing/2014/main" id="{FC98DA4C-72DE-AD03-D3B1-342079256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7459" y="1014414"/>
                <a:ext cx="3868340" cy="1207795"/>
              </a:xfrm>
              <a:blipFill>
                <a:blip r:embed="rId4"/>
                <a:stretch>
                  <a:fillRect l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8283A6B2-E9F2-7A8B-D0EF-4E4021078B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23284" y="5252719"/>
            <a:ext cx="4421740" cy="512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Deflection increases as final energy decreases</a:t>
            </a:r>
          </a:p>
        </p:txBody>
      </p:sp>
      <p:pic>
        <p:nvPicPr>
          <p:cNvPr id="19" name="Inhaltsplatzhalter 19">
            <a:extLst>
              <a:ext uri="{FF2B5EF4-FFF2-40B4-BE49-F238E27FC236}">
                <a16:creationId xmlns:a16="http://schemas.microsoft.com/office/drawing/2014/main" id="{BFB61067-387A-5F10-5785-DD84E248C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024" y="2222209"/>
            <a:ext cx="4498976" cy="2999317"/>
          </a:xfrm>
          <a:prstGeom prst="rect">
            <a:avLst/>
          </a:prstGeom>
        </p:spPr>
      </p:pic>
      <p:pic>
        <p:nvPicPr>
          <p:cNvPr id="20" name="Inhaltsplatzhalter 17">
            <a:extLst>
              <a:ext uri="{FF2B5EF4-FFF2-40B4-BE49-F238E27FC236}">
                <a16:creationId xmlns:a16="http://schemas.microsoft.com/office/drawing/2014/main" id="{2133960D-738E-2F3D-6B30-FFF049123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4" y="2239966"/>
            <a:ext cx="4498975" cy="2999317"/>
          </a:xfrm>
        </p:spPr>
      </p:pic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6346D656-EBFB-E08D-2FBF-18121B4136CF}"/>
              </a:ext>
            </a:extLst>
          </p:cNvPr>
          <p:cNvSpPr txBox="1">
            <a:spLocks/>
          </p:cNvSpPr>
          <p:nvPr/>
        </p:nvSpPr>
        <p:spPr>
          <a:xfrm>
            <a:off x="5275660" y="1873633"/>
            <a:ext cx="3868340" cy="471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median with 95% content level </a:t>
            </a:r>
            <a:r>
              <a:rPr lang="en-US" sz="1200" dirty="0">
                <a:sym typeface="Wingdings" pitchFamily="2" charset="2"/>
              </a:rPr>
              <a:t> exponential fit </a:t>
            </a:r>
            <a:endParaRPr lang="en-US" sz="1200" dirty="0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82A088A-B9F5-D9D4-E6A4-888A77D34B9D}"/>
              </a:ext>
            </a:extLst>
          </p:cNvPr>
          <p:cNvSpPr txBox="1">
            <a:spLocks/>
          </p:cNvSpPr>
          <p:nvPr/>
        </p:nvSpPr>
        <p:spPr>
          <a:xfrm>
            <a:off x="2153461" y="5861708"/>
            <a:ext cx="4983126" cy="51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8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4B819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/>
                </a:solidFill>
                <a:latin typeface="Akkurat Office" panose="02000503030000020004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Check median deflection for different initial energies</a:t>
            </a:r>
          </a:p>
        </p:txBody>
      </p:sp>
    </p:spTree>
    <p:extLst>
      <p:ext uri="{BB962C8B-B14F-4D97-AF65-F5344CB8AC3E}">
        <p14:creationId xmlns:p14="http://schemas.microsoft.com/office/powerpoint/2010/main" val="29569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1184</Words>
  <Application>Microsoft Macintosh PowerPoint</Application>
  <PresentationFormat>Bildschirmpräsentation (4:3)</PresentationFormat>
  <Paragraphs>224</Paragraphs>
  <Slides>17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Akkurat Office</vt:lpstr>
      <vt:lpstr>Arial</vt:lpstr>
      <vt:lpstr>Calibri</vt:lpstr>
      <vt:lpstr>Cambria Math</vt:lpstr>
      <vt:lpstr>Courier New</vt:lpstr>
      <vt:lpstr>Wingdings</vt:lpstr>
      <vt:lpstr>Office</vt:lpstr>
      <vt:lpstr>Muon deflection uncertainties on directional reconstructions using PROPOSAL</vt:lpstr>
      <vt:lpstr>Motivation of muon deflection simulation</vt:lpstr>
      <vt:lpstr>Overview</vt:lpstr>
      <vt:lpstr>Simulation tool PROPOSAL</vt:lpstr>
      <vt:lpstr>Muon deflection per interaction</vt:lpstr>
      <vt:lpstr>Accumulated deflection</vt:lpstr>
      <vt:lpstr>Comparison with other simulation tools</vt:lpstr>
      <vt:lpstr>Data-MC checks</vt:lpstr>
      <vt:lpstr>Accumulated deflection for several final muon energies</vt:lpstr>
      <vt:lpstr>Accumulated deflection impact on angular resolutions</vt:lpstr>
      <vt:lpstr>Estimate muon deflection uncertainty on angular reconstruction</vt:lpstr>
      <vt:lpstr>Summary</vt:lpstr>
      <vt:lpstr>Outlook</vt:lpstr>
      <vt:lpstr>Appendix – median deflection with different energy cuts</vt:lpstr>
      <vt:lpstr>Appendix – check deflection in dependence of propagation distance</vt:lpstr>
      <vt:lpstr>Appendix – energy rescale to muon energy</vt:lpstr>
      <vt:lpstr>Electron pair production – Van Ginneken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Pascal Gutjahr</dc:creator>
  <cp:lastModifiedBy>Pascal Gutjahr</cp:lastModifiedBy>
  <cp:revision>123</cp:revision>
  <cp:lastPrinted>2022-09-22T14:32:18Z</cp:lastPrinted>
  <dcterms:created xsi:type="dcterms:W3CDTF">2022-02-22T09:57:04Z</dcterms:created>
  <dcterms:modified xsi:type="dcterms:W3CDTF">2022-09-22T14:37:58Z</dcterms:modified>
</cp:coreProperties>
</file>